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625A-C792-49C8-9D04-F845E7EFFD0C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8ED9-0B24-40D4-8A20-BB87BD6311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k-vyiglyadit-komovaya-negashenaya-izves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556376" cy="2520280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ТМО при производстве извести</a:t>
            </a:r>
            <a:endParaRPr lang="ru-RU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Сорока З.С.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М-ТЭ-18-1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200800" cy="360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Теплопередача в шахтных известково</a:t>
            </a:r>
            <a:r>
              <a:rPr lang="ru-RU" sz="2000" dirty="0" smtClean="0"/>
              <a:t>-обжигательных печах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2068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Шахтные печи работают по принципу противотока. Материал проходит последовательно зону подсушки и подогрева (850 </a:t>
            </a:r>
            <a:r>
              <a:rPr lang="ru-RU" sz="1600" dirty="0" smtClean="0"/>
              <a:t>°</a:t>
            </a:r>
            <a:r>
              <a:rPr lang="ru-RU" sz="1600" dirty="0" smtClean="0"/>
              <a:t>С), зону обжига и зону охлаждения. Зона тепловыделения обычно совпадает с зоной обжига  и захватывает часть зоны охлаждения.</a:t>
            </a:r>
          </a:p>
          <a:p>
            <a:r>
              <a:rPr lang="ru-RU" sz="1600" dirty="0" smtClean="0"/>
              <a:t>Зона обжига - зона с внутренним источником тепла.</a:t>
            </a:r>
          </a:p>
          <a:p>
            <a:r>
              <a:rPr lang="ru-RU" sz="1600" dirty="0" smtClean="0"/>
              <a:t>Зона подогрева и охлаждения – рекуперативные зоны, утилизирующие тепло выходящих потоков.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2060848"/>
            <a:ext cx="72008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Соотношение водяных эквивалентов потоков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6560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оценки конечной температуры выходящего из печи газового потока и потока материала необходимо знать их водяные эквиваленты       и       . </a:t>
            </a:r>
          </a:p>
          <a:p>
            <a:r>
              <a:rPr lang="en-US" sz="1600" dirty="0" smtClean="0"/>
              <a:t>W – </a:t>
            </a:r>
            <a:r>
              <a:rPr lang="ru-RU" sz="1600" dirty="0" smtClean="0"/>
              <a:t>расход воды (кг/ч), эквивалентный по теплоемкости данному конкретному потоку.</a:t>
            </a:r>
            <a:endParaRPr lang="ru-RU" sz="1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067944" y="2780928"/>
          <a:ext cx="228600" cy="228600"/>
        </p:xfrm>
        <a:graphic>
          <a:graphicData uri="http://schemas.openxmlformats.org/presentationml/2006/ole">
            <p:oleObj spid="_x0000_s1026" name="Equation" r:id="rId3" imgW="228600" imgH="2286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4213" y="2781300"/>
          <a:ext cx="241300" cy="228600"/>
        </p:xfrm>
        <a:graphic>
          <a:graphicData uri="http://schemas.openxmlformats.org/presentationml/2006/ole">
            <p:oleObj spid="_x0000_s1027" name="Equation" r:id="rId4" imgW="241200" imgH="22860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707904" y="3284984"/>
          <a:ext cx="1140127" cy="360040"/>
        </p:xfrm>
        <a:graphic>
          <a:graphicData uri="http://schemas.openxmlformats.org/presentationml/2006/ole">
            <p:oleObj spid="_x0000_s1028" name="Equation" r:id="rId5" imgW="72360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7170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– </a:t>
            </a:r>
            <a:r>
              <a:rPr lang="ru-RU" dirty="0" smtClean="0"/>
              <a:t>расход материала;        - теплоемкость воды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555776" y="3645024"/>
          <a:ext cx="312035" cy="468052"/>
        </p:xfrm>
        <a:graphic>
          <a:graphicData uri="http://schemas.openxmlformats.org/presentationml/2006/ole">
            <p:oleObj spid="_x0000_s1029" name="Equation" r:id="rId6" imgW="15228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436510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</a:t>
            </a:r>
            <a:r>
              <a:rPr lang="en-US" sz="1600" dirty="0" smtClean="0"/>
              <a:t>W</a:t>
            </a:r>
            <a:r>
              <a:rPr lang="ru-RU" sz="1600" dirty="0" smtClean="0"/>
              <a:t>г</a:t>
            </a:r>
            <a:r>
              <a:rPr lang="en-US" sz="1600" dirty="0" smtClean="0"/>
              <a:t>&gt;W</a:t>
            </a:r>
            <a:r>
              <a:rPr lang="ru-RU" sz="1600" dirty="0" smtClean="0"/>
              <a:t>м, то температура материала в результате завершенного теплообмена  достигнет начальной  температуры теплоносителя, а теплоноситель выйдет из теплообмена с избыточной температурой </a:t>
            </a:r>
            <a:endParaRPr lang="ru-RU" sz="16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547664" y="4847981"/>
          <a:ext cx="360040" cy="381219"/>
        </p:xfrm>
        <a:graphic>
          <a:graphicData uri="http://schemas.openxmlformats.org/presentationml/2006/ole">
            <p:oleObj spid="_x0000_s1030" name="Equation" r:id="rId7" imgW="21564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7504" y="511828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случае, когда </a:t>
            </a:r>
            <a:r>
              <a:rPr lang="en-US" sz="1600" dirty="0" smtClean="0"/>
              <a:t>W</a:t>
            </a:r>
            <a:r>
              <a:rPr lang="ru-RU" sz="1600" dirty="0" smtClean="0"/>
              <a:t>м</a:t>
            </a:r>
            <a:r>
              <a:rPr lang="en-US" sz="1600" dirty="0" smtClean="0"/>
              <a:t>&gt;W</a:t>
            </a:r>
            <a:r>
              <a:rPr lang="ru-RU" sz="1600" dirty="0" smtClean="0"/>
              <a:t>г, при завершенном теплообмене, газы отдадут свое тепло материалу  и охладятся до температуры поступающего материала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квивал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464496" cy="4954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Уравнение для подсчета водяного эквивалента потока материала: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83568" y="764704"/>
          <a:ext cx="2912432" cy="457324"/>
        </p:xfrm>
        <a:graphic>
          <a:graphicData uri="http://schemas.openxmlformats.org/presentationml/2006/ole">
            <p:oleObj spid="_x0000_s2050" name="Equation" r:id="rId4" imgW="1536480" imgH="241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126004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Кажущаяся теплоемкость потока материала в зоне подогрева:</a:t>
            </a:r>
            <a:endParaRPr lang="ru-RU" sz="1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11560" y="1804820"/>
          <a:ext cx="3240360" cy="760084"/>
        </p:xfrm>
        <a:graphic>
          <a:graphicData uri="http://schemas.openxmlformats.org/presentationml/2006/ole">
            <p:oleObj spid="_x0000_s2051" name="Equation" r:id="rId5" imgW="2057400" imgH="4824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256490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ru-RU" sz="1600" dirty="0" smtClean="0"/>
              <a:t>с</a:t>
            </a:r>
            <a:r>
              <a:rPr lang="ru-RU" sz="1600" dirty="0" smtClean="0"/>
              <a:t>редняя теплоемкость сырья</a:t>
            </a:r>
            <a:endParaRPr lang="ru-RU" sz="16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07504" y="2492896"/>
          <a:ext cx="288032" cy="432048"/>
        </p:xfrm>
        <a:graphic>
          <a:graphicData uri="http://schemas.openxmlformats.org/presentationml/2006/ole">
            <p:oleObj spid="_x0000_s2052" name="Equation" r:id="rId6" imgW="152280" imgH="228600" progId="Equation.DSMT4">
              <p:embed/>
            </p:oleObj>
          </a:graphicData>
        </a:graphic>
      </p:graphicFrame>
      <p:pic>
        <p:nvPicPr>
          <p:cNvPr id="12" name="Рисунок 11" descr="Безымянный8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" y="3068960"/>
            <a:ext cx="478802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016"/>
            <a:ext cx="9144000" cy="32849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Температура газового потока изменяется по высоте следующим образом: температура поступающего в зону охлаждения </a:t>
            </a:r>
            <a:r>
              <a:rPr lang="ru-RU" sz="1400" dirty="0" err="1" smtClean="0"/>
              <a:t>воздуха=температуре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окр</a:t>
            </a:r>
            <a:r>
              <a:rPr lang="ru-RU" sz="1400" dirty="0" smtClean="0"/>
              <a:t>. Среды и за счет теплообмена с обожженным материалом она увеличивается до 650 °С. Последующее нагревание в зоне охлаждения происходит за счет сгорания части топлива, в итоге температура газового потока увеличивается порядка до 1300 °С. В зоне обжига тепло интенсивно расходуется на покрытие эндотермического эффекта реакции диссоциации и температура газов постепенно снижается до 1100 °С. Далее в зоне подогрева тепло передается потоку материала и температура газов снижается до своего конечного значения.</a:t>
            </a:r>
          </a:p>
          <a:p>
            <a:pPr>
              <a:buNone/>
            </a:pPr>
            <a:r>
              <a:rPr lang="ru-RU" sz="1400" dirty="0" smtClean="0"/>
              <a:t>Неодинакова и интенсивность теплопередачи по зонам. Наибольшая интенсивность приходится на зону обжига.</a:t>
            </a:r>
          </a:p>
          <a:p>
            <a:pPr>
              <a:buNone/>
            </a:pPr>
            <a:r>
              <a:rPr lang="ru-RU" sz="1400" dirty="0" smtClean="0"/>
              <a:t>Низкая интенсивность теплообмена в зоне подогрева вызвана малыми перепадами давления.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2088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Процесс теплопередачи состоит из 2 стадий:</a:t>
            </a:r>
          </a:p>
          <a:p>
            <a:r>
              <a:rPr lang="ru-RU" sz="1400" dirty="0" smtClean="0"/>
              <a:t>1)Теплообмен между теплоносителем и  поверхностью куска (внешняя задача)</a:t>
            </a:r>
          </a:p>
          <a:p>
            <a:r>
              <a:rPr lang="ru-RU" sz="1400" dirty="0" smtClean="0"/>
              <a:t>2) Теплопередача внутри куска (внутренняя задача)</a:t>
            </a:r>
          </a:p>
          <a:p>
            <a:r>
              <a:rPr lang="ru-RU" sz="1400" dirty="0" smtClean="0"/>
              <a:t>В области одномерной фильтрации теплообмен в условиях вынужденной конвекции может быть выражен уравнением</a:t>
            </a:r>
            <a:endParaRPr lang="ru-RU" sz="1400" dirty="0"/>
          </a:p>
        </p:txBody>
      </p:sp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356992"/>
            <a:ext cx="1666875" cy="32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890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Теплообмен внутри куска может быть охарактеризован уравнением:</a:t>
            </a:r>
          </a:p>
          <a:p>
            <a:r>
              <a:rPr lang="ru-RU" sz="1400" dirty="0" smtClean="0"/>
              <a:t>Где индексы </a:t>
            </a:r>
            <a:r>
              <a:rPr lang="ru-RU" sz="1400" dirty="0" err="1" smtClean="0"/>
              <a:t>п</a:t>
            </a:r>
            <a:r>
              <a:rPr lang="ru-RU" sz="1400" dirty="0" smtClean="0"/>
              <a:t> и </a:t>
            </a:r>
            <a:r>
              <a:rPr lang="ru-RU" sz="1400" dirty="0" err="1" smtClean="0"/>
              <a:t>ц</a:t>
            </a:r>
            <a:r>
              <a:rPr lang="ru-RU" sz="1400" dirty="0" smtClean="0"/>
              <a:t> относятся к поверхности и центру куска, критерий  </a:t>
            </a:r>
            <a:endParaRPr lang="ru-RU" sz="1400" dirty="0"/>
          </a:p>
        </p:txBody>
      </p:sp>
      <p:pic>
        <p:nvPicPr>
          <p:cNvPr id="7" name="Рисунок 6" descr="5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1848108" cy="543001"/>
          </a:xfrm>
          <a:prstGeom prst="rect">
            <a:avLst/>
          </a:prstGeom>
        </p:spPr>
      </p:pic>
      <p:pic>
        <p:nvPicPr>
          <p:cNvPr id="8" name="Рисунок 7" descr="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9700"/>
            <a:ext cx="1008112" cy="213396"/>
          </a:xfrm>
          <a:prstGeom prst="rect">
            <a:avLst/>
          </a:prstGeom>
        </p:spPr>
      </p:pic>
      <p:pic>
        <p:nvPicPr>
          <p:cNvPr id="9" name="Рисунок 8" descr="4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5" y="4557117"/>
            <a:ext cx="3024335" cy="600075"/>
          </a:xfrm>
          <a:prstGeom prst="rect">
            <a:avLst/>
          </a:prstGeom>
        </p:spPr>
      </p:pic>
      <p:pic>
        <p:nvPicPr>
          <p:cNvPr id="10" name="Рисунок 9" descr="7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8" y="5189562"/>
            <a:ext cx="2915816" cy="1047750"/>
          </a:xfrm>
          <a:prstGeom prst="rect">
            <a:avLst/>
          </a:prstGeom>
        </p:spPr>
      </p:pic>
      <p:pic>
        <p:nvPicPr>
          <p:cNvPr id="11" name="Рисунок 10" descr="56756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293096"/>
            <a:ext cx="5760640" cy="2520280"/>
          </a:xfrm>
          <a:prstGeom prst="rect">
            <a:avLst/>
          </a:prstGeom>
        </p:spPr>
      </p:pic>
      <p:pic>
        <p:nvPicPr>
          <p:cNvPr id="12" name="Рисунок 11" descr="7878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6293693"/>
            <a:ext cx="1724025" cy="447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1800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Теплообмен по зонам печи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5256584" cy="4509120"/>
          </a:xfrm>
          <a:prstGeom prst="rect">
            <a:avLst/>
          </a:prstGeom>
        </p:spPr>
      </p:pic>
      <p:pic>
        <p:nvPicPr>
          <p:cNvPr id="5" name="Рисунок 4" descr="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143625" cy="2204864"/>
          </a:xfrm>
          <a:prstGeom prst="rect">
            <a:avLst/>
          </a:prstGeom>
        </p:spPr>
      </p:pic>
      <p:pic>
        <p:nvPicPr>
          <p:cNvPr id="6" name="Рисунок 5" descr="get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932" y="2708920"/>
            <a:ext cx="3832386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2568" y="2185700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Распределение температуры газов, материала и активности извести по длине вращающейся печи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3923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 - зона обжига и предварительного охлаждения печи; б - зона подогрева теплообменника; 1 - кривая активности извести; 2 - кривая температуры поверхности материала; 3 - кривая температуры газообразных продуктов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4533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Известняк </a:t>
            </a:r>
            <a:r>
              <a:rPr lang="ru-RU" dirty="0"/>
              <a:t>- осадочная порода природного происхождения, состоящая из карбоната кальция. Карбонатная порода добывается во многих формах и классифицируется в зависимости от происхождения, химического состава, структуры и геологической </a:t>
            </a:r>
            <a:r>
              <a:rPr lang="ru-RU" dirty="0" smtClean="0"/>
              <a:t>формации. </a:t>
            </a:r>
            <a:r>
              <a:rPr lang="ru-RU" dirty="0"/>
              <a:t>Залегает во всем мире и является существенным сырьем для всех видов промышленности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Продукты </a:t>
            </a:r>
            <a:r>
              <a:rPr lang="ru-RU" dirty="0"/>
              <a:t>извести используют во многих </a:t>
            </a:r>
            <a:r>
              <a:rPr lang="ru-RU" dirty="0" smtClean="0"/>
              <a:t>областях. </a:t>
            </a:r>
            <a:r>
              <a:rPr lang="ru-RU" dirty="0"/>
              <a:t>Крупнейшими потребителями извести в Российской Федерации являются металлургическая, химическая промышленность и промышленность строительных материалов. Также известь широко применяется в европейских странах в сфере защиты окружающей среды и сельском хозяйстве.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Таблица 1: Основные </a:t>
            </a:r>
            <a:r>
              <a:rPr lang="ru-RU" sz="2000" dirty="0" err="1" smtClean="0"/>
              <a:t>обасти</a:t>
            </a:r>
            <a:r>
              <a:rPr lang="ru-RU" sz="2000" dirty="0" smtClean="0"/>
              <a:t> применения извести</a:t>
            </a:r>
            <a:endParaRPr lang="ru-RU" sz="2000" dirty="0"/>
          </a:p>
        </p:txBody>
      </p:sp>
      <p:pic>
        <p:nvPicPr>
          <p:cNvPr id="4" name="Рисунок 3" descr="табл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7848872" cy="60837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извести: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35699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Негашеная комовая (</a:t>
            </a:r>
            <a:r>
              <a:rPr lang="ru-RU" sz="2000" dirty="0" err="1" smtClean="0"/>
              <a:t>кипелка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pic>
        <p:nvPicPr>
          <p:cNvPr id="9" name="Рисунок 8" descr="izvest-negashenaya-komovaya-209188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635896" cy="2618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176" y="33569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Молотая</a:t>
            </a:r>
            <a:endParaRPr lang="ru-RU" sz="2000" dirty="0"/>
          </a:p>
        </p:txBody>
      </p:sp>
      <p:pic>
        <p:nvPicPr>
          <p:cNvPr id="11" name="Рисунок 10" descr="4f676a85cbd79f4e240eac94a9e0fe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2696"/>
            <a:ext cx="3251200" cy="2592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Гашеная (</a:t>
            </a:r>
            <a:r>
              <a:rPr lang="ru-RU" dirty="0" err="1" smtClean="0"/>
              <a:t>пушонка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3" name="Рисунок 12" descr="gashenaya-izvest-plyusy-i-minu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772148"/>
            <a:ext cx="4896544" cy="2465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864096"/>
          </a:xfrm>
        </p:spPr>
        <p:txBody>
          <a:bodyPr>
            <a:noAutofit/>
          </a:bodyPr>
          <a:lstStyle/>
          <a:p>
            <a:r>
              <a:rPr lang="ru-RU" sz="3200" dirty="0"/>
              <a:t>Схема получения строительной воздушной извести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052736"/>
            <a:ext cx="309634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Кальциевокарбонатные</a:t>
            </a:r>
            <a:r>
              <a:rPr lang="ru-RU" dirty="0" smtClean="0">
                <a:solidFill>
                  <a:schemeClr val="tx1"/>
                </a:solidFill>
              </a:rPr>
              <a:t> породы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1700808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1988840"/>
            <a:ext cx="158417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Добыча сырья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242088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780928"/>
            <a:ext cx="158417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Дробление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3573016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Классификация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83968" y="32129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283968" y="40050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4365104"/>
            <a:ext cx="86409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Обжиг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365104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4365104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ашение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10800000">
            <a:off x="2123728" y="3717032"/>
            <a:ext cx="1368153" cy="432048"/>
          </a:xfrm>
          <a:prstGeom prst="bentUpArrow">
            <a:avLst>
              <a:gd name="adj1" fmla="val 25000"/>
              <a:gd name="adj2" fmla="val 2393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rot="10800000" flipH="1">
            <a:off x="5364087" y="3717032"/>
            <a:ext cx="1368153" cy="432048"/>
          </a:xfrm>
          <a:prstGeom prst="bentUpArrow">
            <a:avLst>
              <a:gd name="adj1" fmla="val 25000"/>
              <a:gd name="adj2" fmla="val 2393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5157192"/>
            <a:ext cx="172819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Молотая негашеная известь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979712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283968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5157192"/>
            <a:ext cx="172819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Комовая известь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5157192"/>
            <a:ext cx="172819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Гашеная известь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444208" y="47971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Основным процессом при производстве извести является обжиг, при котором известняк </a:t>
            </a:r>
            <a:r>
              <a:rPr lang="ru-RU" dirty="0" err="1" smtClean="0"/>
              <a:t>декарбонизуется</a:t>
            </a:r>
            <a:r>
              <a:rPr lang="ru-RU" dirty="0" smtClean="0"/>
              <a:t> и превращается в известь. Диссоциация карбонатных пород сопровождается поглощением теплоты. Реакция разложения углекислого кальция обратима и зависит от температуры и парциального давления углекислого </a:t>
            </a:r>
            <a:r>
              <a:rPr lang="ru-RU" dirty="0" err="1" smtClean="0"/>
              <a:t>газа.Диссоциация</a:t>
            </a:r>
            <a:r>
              <a:rPr lang="ru-RU" dirty="0" smtClean="0"/>
              <a:t> </a:t>
            </a:r>
            <a:r>
              <a:rPr lang="ru-RU" dirty="0" err="1" smtClean="0"/>
              <a:t>углекислого</a:t>
            </a:r>
            <a:r>
              <a:rPr lang="ru-RU" dirty="0" smtClean="0"/>
              <a:t> кальция достигает заметной величины при температуре свыше 600°С. Теоретически нормальной температурой диссоциации считают 900°С. В заводских условиях температура обжига известняка зависит от плотности известняка, наличия примесей, типа печи и ряда других факторов и составляет обычно 1100-1200°С. </a:t>
            </a:r>
            <a:br>
              <a:rPr lang="ru-RU" dirty="0" smtClean="0"/>
            </a:br>
            <a:r>
              <a:rPr lang="ru-RU" dirty="0" smtClean="0"/>
              <a:t>При обжиге из известняка удаляется углекислый газ, составляющий до 44% его массы, объем же продукта уменьшается примерно на 10%, поэтому куски комовой извести имеют пористую структуру.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7890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Реакция обжига обратима и описывается уравнением:</a:t>
            </a:r>
            <a:endParaRPr lang="ru-RU" dirty="0"/>
          </a:p>
        </p:txBody>
      </p:sp>
      <p:pic>
        <p:nvPicPr>
          <p:cNvPr id="5" name="Рисунок 4" descr="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149080"/>
            <a:ext cx="3096344" cy="690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 Шахтная пересыпная печь производительностью 100 т извести в сутки</a:t>
            </a:r>
            <a:endParaRPr lang="ru-RU" sz="3600" dirty="0"/>
          </a:p>
        </p:txBody>
      </p:sp>
      <p:pic>
        <p:nvPicPr>
          <p:cNvPr id="4" name="Рисунок 3" descr="ge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2232248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98072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1 - выгрузочный механизм; 2 - футеровка; 3 - слой кладки из легковесного кирпича; 4 - слой теплоизоляционной засыпки; 5 - отверстия для установки датчиков уровнемера шихты; 6 - патрубки для отсоса газов; 7 - загрузочное устройство; 8 - скиповой подъемник; 9 - вспомогательные люки (лазы); 10 - гляделки; 11 - барабанный затвор; 12 - фундаментная плита</a:t>
            </a:r>
            <a:endParaRPr lang="ru-RU" sz="1600" dirty="0"/>
          </a:p>
        </p:txBody>
      </p:sp>
      <p:pic>
        <p:nvPicPr>
          <p:cNvPr id="6" name="Рисунок 5" descr="таблиц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564904"/>
            <a:ext cx="5616624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630932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 smtClean="0"/>
              <a:t>Таблица 2: Показатели шахтных пересыпных печей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Длинная вращающаяся печь</a:t>
            </a:r>
            <a:endParaRPr lang="ru-RU" sz="3200" dirty="0"/>
          </a:p>
        </p:txBody>
      </p:sp>
      <p:pic>
        <p:nvPicPr>
          <p:cNvPr id="4" name="Рисунок 3" descr="ge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378907" cy="3303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роликовые опоры; 2 - бандажи; 3 - </a:t>
            </a:r>
            <a:r>
              <a:rPr lang="ru-RU" dirty="0" err="1" smtClean="0"/>
              <a:t>подвенцовая</a:t>
            </a:r>
            <a:r>
              <a:rPr lang="ru-RU" dirty="0" smtClean="0"/>
              <a:t> шестерня; 4 - редуктор привода; 5 - электродвигатель; 6 - головка печи; 7 - кольца жесткости; 8 - цилиндрический корпус; 9 - </a:t>
            </a:r>
            <a:r>
              <a:rPr lang="ru-RU" dirty="0" err="1" smtClean="0"/>
              <a:t>венцовая</a:t>
            </a:r>
            <a:r>
              <a:rPr lang="ru-RU" dirty="0" smtClean="0"/>
              <a:t> шестерня; 10, 11 и 14 - теплообменные устройства; 12 - </a:t>
            </a:r>
            <a:r>
              <a:rPr lang="ru-RU" dirty="0" err="1" smtClean="0"/>
              <a:t>пылеосадительная</a:t>
            </a:r>
            <a:r>
              <a:rPr lang="ru-RU" dirty="0" smtClean="0"/>
              <a:t> камера; 13 - течка сырья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3456384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Гашение извести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9024" y="112474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 </a:t>
            </a:r>
            <a:r>
              <a:rPr lang="ru-RU" b="1" dirty="0" smtClean="0"/>
              <a:t>гашения извести</a:t>
            </a:r>
            <a:r>
              <a:rPr lang="ru-RU" dirty="0" smtClean="0"/>
              <a:t> происходит по реакции:</a:t>
            </a:r>
          </a:p>
          <a:p>
            <a:pPr algn="ctr"/>
            <a:r>
              <a:rPr lang="ru-RU" b="1" dirty="0" err="1" smtClean="0"/>
              <a:t>СаО</a:t>
            </a:r>
            <a:r>
              <a:rPr lang="ru-RU" b="1" dirty="0" smtClean="0"/>
              <a:t> + Н2О = </a:t>
            </a:r>
            <a:r>
              <a:rPr lang="ru-RU" b="1" dirty="0" err="1" smtClean="0"/>
              <a:t>Са</a:t>
            </a:r>
            <a:r>
              <a:rPr lang="ru-RU" b="1" dirty="0" smtClean="0"/>
              <a:t>(ОН)2 + 65,1 кДж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3040" y="2492896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Гашение — специфический технологический процесс, используемый только в производстве извести. Выделяющаяся теплота вызывает кипение воды, поэтому негашеную известь называют «</a:t>
            </a:r>
            <a:r>
              <a:rPr lang="ru-RU" dirty="0" err="1" smtClean="0"/>
              <a:t>кипелкой</a:t>
            </a:r>
            <a:r>
              <a:rPr lang="ru-RU" dirty="0" smtClean="0"/>
              <a:t>». Процесс гашения замедляется вследствие образования на поверхности известковых частиц тестообразного слоя продуктов гидратации, который препятствует доступу воды к внутренним слоям исходного зерна. Для ускорения гашения рекомендуется предварительно измельчать известь, энергично перемешивать гасящуюся массу, а также использовать подогретую воду. При перемешивании с поверхности зерен как бы «сдирается» </a:t>
            </a:r>
            <a:r>
              <a:rPr lang="ru-RU" dirty="0" err="1" smtClean="0"/>
              <a:t>гидратная</a:t>
            </a:r>
            <a:r>
              <a:rPr lang="ru-RU" dirty="0" smtClean="0"/>
              <a:t> пленка и открывается доступ к внутренним </a:t>
            </a:r>
            <a:r>
              <a:rPr lang="ru-RU" dirty="0" err="1" smtClean="0"/>
              <a:t>непрогасившимся</a:t>
            </a:r>
            <a:r>
              <a:rPr lang="ru-RU" dirty="0" smtClean="0"/>
              <a:t> слоям.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783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MathType 6.0 Equation</vt:lpstr>
      <vt:lpstr>ТМО при производстве извести</vt:lpstr>
      <vt:lpstr>Слайд 2</vt:lpstr>
      <vt:lpstr>Таблица 1: Основные обасти применения извести</vt:lpstr>
      <vt:lpstr>Виды извести:</vt:lpstr>
      <vt:lpstr>Схема получения строительной воздушной извести</vt:lpstr>
      <vt:lpstr>Слайд 6</vt:lpstr>
      <vt:lpstr> Шахтная пересыпная печь производительностью 100 т извести в сутки</vt:lpstr>
      <vt:lpstr>Длинная вращающаяся печь</vt:lpstr>
      <vt:lpstr>Гашение извести</vt:lpstr>
      <vt:lpstr>Теплопередача в шахтных известково-обжигательных печах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ТМО при производстве извести</dc:title>
  <dc:creator>Захар Сорока</dc:creator>
  <cp:lastModifiedBy>Захар Сорока</cp:lastModifiedBy>
  <cp:revision>40</cp:revision>
  <dcterms:created xsi:type="dcterms:W3CDTF">2019-04-11T15:57:44Z</dcterms:created>
  <dcterms:modified xsi:type="dcterms:W3CDTF">2019-04-23T17:20:27Z</dcterms:modified>
</cp:coreProperties>
</file>